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7" r:id="rId3"/>
    <p:sldId id="329" r:id="rId4"/>
    <p:sldId id="330" r:id="rId5"/>
    <p:sldId id="275" r:id="rId6"/>
    <p:sldId id="328" r:id="rId7"/>
    <p:sldId id="334" r:id="rId8"/>
    <p:sldId id="335" r:id="rId9"/>
    <p:sldId id="336" r:id="rId10"/>
    <p:sldId id="340" r:id="rId11"/>
    <p:sldId id="343" r:id="rId12"/>
    <p:sldId id="338" r:id="rId13"/>
    <p:sldId id="347" r:id="rId14"/>
    <p:sldId id="348" r:id="rId15"/>
    <p:sldId id="341" r:id="rId16"/>
    <p:sldId id="349" r:id="rId17"/>
    <p:sldId id="350" r:id="rId18"/>
    <p:sldId id="351" r:id="rId19"/>
    <p:sldId id="352" r:id="rId20"/>
    <p:sldId id="272" r:id="rId21"/>
  </p:sldIdLst>
  <p:sldSz cx="12192000" cy="6858000"/>
  <p:notesSz cx="6858000" cy="9144000"/>
  <p:embeddedFontLst>
    <p:embeddedFont>
      <p:font typeface="Arial Black" panose="020B0A04020102020204" pitchFamily="34" charset="0"/>
      <p:bold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Calibri Light" panose="020F0302020204030204" charset="0"/>
      <p:regular r:id="rId30"/>
      <p:italic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70"/>
    <a:srgbClr val="2D3091"/>
    <a:srgbClr val="28903B"/>
    <a:srgbClr val="F26520"/>
    <a:srgbClr val="00AEEF"/>
    <a:srgbClr val="0173BC"/>
    <a:srgbClr val="662D91"/>
    <a:srgbClr val="BD1A8D"/>
    <a:srgbClr val="652D90"/>
    <a:srgbClr val="E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52" autoAdjust="0"/>
    <p:restoredTop sz="94660"/>
  </p:normalViewPr>
  <p:slideViewPr>
    <p:cSldViewPr showGuides="1">
      <p:cViewPr varScale="1">
        <p:scale>
          <a:sx n="87" d="100"/>
          <a:sy n="87" d="100"/>
        </p:scale>
        <p:origin x="866" y="68"/>
      </p:cViewPr>
      <p:guideLst>
        <p:guide orient="horz" pos="2224"/>
        <p:guide pos="3817"/>
        <p:guide pos="5201"/>
        <p:guide pos="732"/>
        <p:guide orient="horz" pos="1457"/>
        <p:guide orient="horz" pos="20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阴影条_1"/>
          <p:cNvGrpSpPr/>
          <p:nvPr userDrawn="1"/>
        </p:nvGrpSpPr>
        <p:grpSpPr>
          <a:xfrm flipV="1">
            <a:off x="983656" y="14330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 userDrawn="1"/>
        </p:nvGrpSpPr>
        <p:grpSpPr>
          <a:xfrm>
            <a:off x="983656" y="5589240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EEEE"/>
            </a:gs>
            <a:gs pos="29000">
              <a:srgbClr val="E4E4E4"/>
            </a:gs>
            <a:gs pos="9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.jpeg"/><Relationship Id="rId4" Type="http://schemas.openxmlformats.org/officeDocument/2006/relationships/tags" Target="../tags/tag4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ED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8BC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43719" y="332105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6" name="Oval 34_1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924092" y="4257092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996100" y="422108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032104" y="411307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571709" y="3174631"/>
            <a:ext cx="215770" cy="2157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677" y="4224663"/>
            <a:ext cx="215770" cy="2157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14340" y="4045370"/>
            <a:ext cx="293728" cy="29372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580093" y="321901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7032104" y="440110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610908" y="3691880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6763308" y="3844280"/>
            <a:ext cx="215770" cy="215770"/>
          </a:xfrm>
          <a:prstGeom prst="ellipse">
            <a:avLst/>
          </a:prstGeom>
          <a:solidFill>
            <a:srgbClr val="652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15708" y="3996680"/>
            <a:ext cx="215770" cy="21577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068108" y="404106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7220508" y="419346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342093" y="4161039"/>
            <a:ext cx="215770" cy="2157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6564052" y="4041068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347774" y="3860794"/>
            <a:ext cx="144270" cy="1442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059996" y="3609020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807968" y="3392996"/>
            <a:ext cx="215770" cy="21577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960368" y="35453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112768" y="369779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6265168" y="38501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417568" y="4002596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569968" y="4046984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722368" y="4199384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6924092" y="4401108"/>
            <a:ext cx="117122" cy="11712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027168" y="4504184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760586" y="4013194"/>
            <a:ext cx="127502" cy="127502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6004502" y="3589530"/>
            <a:ext cx="127502" cy="127502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165286" y="3750314"/>
            <a:ext cx="110734" cy="110734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569968" y="4154996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7284132" y="4257092"/>
            <a:ext cx="88522" cy="88522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7372908" y="4345868"/>
            <a:ext cx="215770" cy="2157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50206" y="4523166"/>
            <a:ext cx="165974" cy="1659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6605719" y="4236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7068108" y="4149080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7" name="阴影条_1"/>
          <p:cNvGrpSpPr/>
          <p:nvPr/>
        </p:nvGrpSpPr>
        <p:grpSpPr>
          <a:xfrm flipV="1">
            <a:off x="983656" y="22252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/>
        </p:nvGrpSpPr>
        <p:grpSpPr>
          <a:xfrm>
            <a:off x="983656" y="4761419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box1"/>
          <p:cNvSpPr/>
          <p:nvPr/>
        </p:nvSpPr>
        <p:spPr>
          <a:xfrm>
            <a:off x="-11324" y="2312988"/>
            <a:ext cx="12192000" cy="244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43572" y="2888940"/>
            <a:ext cx="824491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每周汇报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039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5885" y="5019675"/>
            <a:ext cx="321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第三小组</a:t>
            </a:r>
            <a:endParaRPr lang="zh-CN" altLang="en-US" sz="2400" b="1"/>
          </a:p>
          <a:p>
            <a:r>
              <a:rPr lang="zh-CN" altLang="en-US" sz="2400" b="1"/>
              <a:t>陈俊浩、邓景灏、蒋瑞、廖梓钧、徐煊玮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蒋瑞汇报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2485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学习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Python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多线程使用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 descr="QQ截图202103312030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9920" y="1160780"/>
            <a:ext cx="5714365" cy="465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陈俊浩汇报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2941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完善数据标注者的功能描述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39695" y="1449070"/>
            <a:ext cx="7110730" cy="21056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85051" y="3608690"/>
            <a:ext cx="813689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①数据操作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前置条件：数据维护者对指定股票的评论进行下载。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后置条件：数据标注者可以使用数据标注的功能。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具体定义：用户需要进行对数据的导入或导出功能，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当进行数据的导出时，用户需要分批导出或是指定格式进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行导出，如json、xml等。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陈俊浩汇报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2941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完善数据标注者的功能描述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60516" y="3467085"/>
            <a:ext cx="967105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②数据标注：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前置条件：数据标注者对数据进行完操作。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后置条件：数据标注者可以对数据进行统计分析。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具体定义：用户需要浏览导入或导出的数据的具体内容的功能，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对每一条数据都可以使用标签进行标注，标注完后这些数据连同它们的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标签会一起保存在一个txt文件或是一个excel文件中。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9560" y="942975"/>
            <a:ext cx="3992245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陈俊浩汇报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2941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完善数据标注者的功能描述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1176" y="3573130"/>
            <a:ext cx="1180973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③统计分析：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前置条件：数据标注者对数据进行过标注操作。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后置条件：数据标注者可以查看到这些数据中的标签种类、数量以及整体占比。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具体定义：用户需要根据保存了标签的数据的结果生成饼图或条状图的功能，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用户可以自由选择生成饼图或是条状图，在饼图或是条状图中用户都能看到所有标注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过的数据的标签种类、数量以及整体占比。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9580" y="1412875"/>
            <a:ext cx="3713480" cy="2026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徐煊纬汇报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1791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数据实体的描述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9" name="图片 8" descr="832349647985158266"/>
          <p:cNvPicPr>
            <a:picLocks noChangeAspect="1"/>
          </p:cNvPicPr>
          <p:nvPr/>
        </p:nvPicPr>
        <p:blipFill>
          <a:blip r:embed="rId1"/>
          <a:srcRect l="14311" t="22760" r="6913" b="10878"/>
          <a:stretch>
            <a:fillRect/>
          </a:stretch>
        </p:blipFill>
        <p:spPr>
          <a:xfrm>
            <a:off x="1198245" y="1490980"/>
            <a:ext cx="8670925" cy="4825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总结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7157085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更细致的需求分析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2.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重新绘制角色用例图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3.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完善《需求规格说明书》中对用户的描述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4.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完善《需求规格说明书》中对功能的描述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310" y="1412875"/>
            <a:ext cx="7800975" cy="4238625"/>
          </a:xfrm>
          <a:prstGeom prst="rect">
            <a:avLst/>
          </a:prstGeom>
        </p:spPr>
      </p:pic>
      <p:pic>
        <p:nvPicPr>
          <p:cNvPr id="12" name="图片 11" descr="需求理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1520825"/>
            <a:ext cx="7559040" cy="3855085"/>
          </a:xfrm>
          <a:prstGeom prst="rect">
            <a:avLst/>
          </a:prstGeom>
        </p:spPr>
      </p:pic>
      <p:pic>
        <p:nvPicPr>
          <p:cNvPr id="13" name="图片 12" descr="标注用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885" y="1592580"/>
            <a:ext cx="6050280" cy="4293235"/>
          </a:xfrm>
          <a:prstGeom prst="rect">
            <a:avLst/>
          </a:prstGeom>
        </p:spPr>
      </p:pic>
      <p:pic>
        <p:nvPicPr>
          <p:cNvPr id="14" name="图片 13" descr="维护用例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59355" y="1664970"/>
            <a:ext cx="6591300" cy="3937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305" y="1592580"/>
            <a:ext cx="7042785" cy="467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总结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360" y="980440"/>
            <a:ext cx="3606800" cy="5461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245" y="1016635"/>
            <a:ext cx="4994910" cy="524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总结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981075"/>
            <a:ext cx="3850005" cy="55518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40" y="981075"/>
            <a:ext cx="3568065" cy="5388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总结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510" y="895985"/>
            <a:ext cx="3446145" cy="53282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105" y="1124585"/>
            <a:ext cx="5153025" cy="3895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ED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8BC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43719" y="332105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6" name="Oval 34_1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924092" y="4257092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996100" y="422108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032104" y="411307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571709" y="3174631"/>
            <a:ext cx="215770" cy="2157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677" y="4224663"/>
            <a:ext cx="215770" cy="2157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14340" y="4045370"/>
            <a:ext cx="293728" cy="29372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580093" y="321901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7032104" y="440110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610908" y="3691880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6763308" y="3844280"/>
            <a:ext cx="215770" cy="215770"/>
          </a:xfrm>
          <a:prstGeom prst="ellipse">
            <a:avLst/>
          </a:prstGeom>
          <a:solidFill>
            <a:srgbClr val="652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15708" y="3996680"/>
            <a:ext cx="215770" cy="21577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068108" y="404106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7220508" y="419346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342093" y="4161039"/>
            <a:ext cx="215770" cy="2157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6564052" y="4041068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347774" y="3860794"/>
            <a:ext cx="144270" cy="1442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059996" y="3609020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807968" y="3392996"/>
            <a:ext cx="215770" cy="21577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960368" y="35453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112768" y="369779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6265168" y="38501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417568" y="4002596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569968" y="4046984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722368" y="4199384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6924092" y="4401108"/>
            <a:ext cx="117122" cy="11712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027168" y="4504184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760586" y="4013194"/>
            <a:ext cx="127502" cy="127502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6004502" y="3589530"/>
            <a:ext cx="127502" cy="127502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165286" y="3750314"/>
            <a:ext cx="110734" cy="110734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569968" y="4154996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7284132" y="4257092"/>
            <a:ext cx="88522" cy="88522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7372908" y="4345868"/>
            <a:ext cx="215770" cy="2157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50206" y="4523166"/>
            <a:ext cx="165974" cy="1659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6605719" y="4236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7068108" y="4149080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grpSp>
        <p:nvGrpSpPr>
          <p:cNvPr id="7" name="阴影条_1"/>
          <p:cNvGrpSpPr/>
          <p:nvPr/>
        </p:nvGrpSpPr>
        <p:grpSpPr>
          <a:xfrm flipV="1">
            <a:off x="983656" y="22252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Black" panose="020B0A04020102020204" pitchFamily="34" charset="0"/>
              </a:endParaRPr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/>
        </p:nvGrpSpPr>
        <p:grpSpPr>
          <a:xfrm>
            <a:off x="983656" y="4761419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Black" panose="020B0A04020102020204" pitchFamily="34" charset="0"/>
              </a:endParaRPr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box1"/>
          <p:cNvSpPr/>
          <p:nvPr/>
        </p:nvSpPr>
        <p:spPr>
          <a:xfrm>
            <a:off x="-11324" y="2312988"/>
            <a:ext cx="12192000" cy="244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43572" y="2888940"/>
            <a:ext cx="8244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Roboto Th" pitchFamily="2" charset="0"/>
              </a:rPr>
              <a:t>THANK YOU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汉仪家书简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039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23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1.04167E-6 0 L -0.46953 -0.745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7" y="-3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2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0.01181 L 0.4155 -0.765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38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2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0.0007 L 0.64675 0.872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88" y="43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2300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0.003 0.0007 L -0.0095 0.900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45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23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Motion origin="layout" path="M -0.00013 0.0007 L -0.36888 0.7451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8" y="372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23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925 -0.01041 L -0.17825 -0.8159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40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2300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0.00013 -0.00486 L -0.18594 0.8280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416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300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0.003 -0.01041 L -0.3543 -0.8361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65" y="-412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2300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Motion origin="layout" path="M -0.00013 -0.03264 L 0.20925 0.8229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427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-2.22222E-6 L 0.32096 0.6055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99" y="290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23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Motion origin="layout" path="M 0.01237 -0.01597 L 0.37513 -1.0094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38" y="-4967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2300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Motion origin="layout" path="M 0.00925 -0.02708 L -0.56107 0.7493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16" y="388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23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-3.7037E-6 L 0.14688 -0.87222 L 0.32813 -1.07777 " pathEditMode="relative" rAng="0" ptsTypes="AAA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5388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indefinite" accel="2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325 0.0118 L 0.36263 -0.8794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4" y="-4456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accel="2300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Motion origin="layout" path="M -0.00325 0.0118 L -0.05677 -0.89514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4534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0" presetClass="path" presetSubtype="0" repeatCount="indefinite" accel="2300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Motion origin="layout" path="M 4.79167E-6 -4.07407E-6 L -0.13424 0.78356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4224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23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79167E-6 -4.07407E-6 L 0.07774 0.84537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4645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0" presetClass="path" presetSubtype="0" repeatCount="indefinite" accel="2300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animMotion origin="layout" path="M -0.00325 0.0118 L -0.29075 0.73102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3594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repeatCount="indefinite" fill="hold" grpId="1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2300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animMotion origin="layout" path="M -0.00325 0.0118 L 0.01341 0.87801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4331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1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repeatCount="indefinite" accel="23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325 0.0118 L -0.24049 -0.84908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2" y="-4305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accel="23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Motion origin="layout" path="M -0.00325 0.01181 L -0.00495 -0.91852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652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repeatCount="indefinite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repeatCount="indefinite" accel="23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Motion origin="layout" path="M -0.00325 0.0118 L 0.08138 -0.98033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2" y="-49606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repeatCount="indefinite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3.7037E-7 L 0.06888 -1.14444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57222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0" presetClass="path" presetSubtype="0" repeatCount="indefinite" accel="2300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animMotion origin="layout" path="M -0.00325 0.01181 L 0.16563 -0.99861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50532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indefinite" fill="hold" grpId="1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325 0.01181 L 0.12656 -1.03657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5243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0" presetClass="path" presetSubtype="0" repeatCount="indefinite" accel="23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animMotion origin="layout" path="M -0.00325 0.0118 L -0.20495 -1.09561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-5537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repeatCount="indefinite" fill="hold" grpId="1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accel="2300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animMotion origin="layout" path="M -0.00325 0.01181 L -0.3651 -0.98125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4965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1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0" presetClass="path" presetSubtype="0" repeatCount="indefinite" accel="2300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animMotion origin="layout" path="M -0.00325 0.01181 L -0.25052 -1.08218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-5469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ntr" presetSubtype="0" repeatCount="indefinite" fill="hold" grpId="1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0" presetClass="path" presetSubtype="0" repeatCount="indefinite" accel="23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326 0.0118 L -0.1892 -1.14653 " pathEditMode="relative" rAng="0" ptsTypes="AA">
                                      <p:cBhvr>
                                        <p:cTn id="1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-5791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ntr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0" presetClass="path" presetSubtype="0" repeatCount="indefinite" accel="2300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animMotion origin="layout" path="M -0.09245 -0.17106 L -0.1892 -1.14652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-48773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indefinite" fill="hold" grpId="1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0" presetClass="path" presetSubtype="0" repeatCount="indefinite" accel="2300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animMotion origin="layout" path="M -1.04167E-6 -2.59259E-6 L -0.24492 -1.03541 " pathEditMode="relative" rAng="0" ptsTypes="AA">
                                      <p:cBhvr>
                                        <p:cTn id="1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3" y="-51782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ntr" presetSubtype="0" repeatCount="indefinite" fill="hold" grpId="1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0" presetClass="path" presetSubtype="0" repeatCount="indefinite" accel="23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04167E-6 -4.07407E-6 L -0.3194 -1.09421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7" y="-54722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-2.96296E-6 L -0.41706 -1.07754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59" y="-53889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0" presetClass="path" presetSubtype="0" repeatCount="indefinite" accel="2300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animMotion origin="layout" path="M -0.00325 0.01181 L -0.4332 -0.81875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97" y="-41528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ntr" presetSubtype="0" repeatCount="indefinite" fill="hold" grpId="1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accel="23000" fill="hold" grpId="0" nodeType="withEffect">
                                  <p:stCondLst>
                                    <p:cond delay="790"/>
                                  </p:stCondLst>
                                  <p:childTnLst>
                                    <p:animMotion origin="layout" path="M 4.79167E-6 -4.07407E-6 L -0.04114 -1.12986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8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1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0" presetClass="path" presetSubtype="0" repeatCount="indefinite" accel="2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325 0.01181 L 0.23425 -0.9868 " pathEditMode="relative" rAng="0" ptsTypes="AA">
                                      <p:cBhvr>
                                        <p:cTn id="1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-49931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ntr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repeatCount="indefinite" accel="23000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animMotion origin="layout" path="M -0.00325 0.01181 L 0.15313 -1.1993 " pathEditMode="relative" rAng="0" ptsTypes="AA">
                                      <p:cBhvr>
                                        <p:cTn id="1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-605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0" presetClass="entr" presetSubtype="0" repeatCount="indefinite" fill="hold" grpId="1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0" presetClass="path" presetSubtype="0" repeatCount="indefinite" accel="2300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animMotion origin="layout" path="M -0.00325 0.0118 L 0.19675 0.71041 " pathEditMode="relative" rAng="0" ptsTypes="AA">
                                      <p:cBhvr>
                                        <p:cTn id="1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34931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ntr" presetSubtype="0" repeatCount="indefinite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0" presetClass="path" presetSubtype="0" repeatCount="indefinite" accel="2300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animMotion origin="layout" path="M 2.91667E-6 4.81481E-6 L 0.17239 0.77754 " pathEditMode="relative" rAng="0" ptsTypes="AA">
                                      <p:cBhvr>
                                        <p:cTn id="2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3886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10" presetClass="entr" presetSubtype="0" repeatCount="indefinite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0" presetClass="path" presetSubtype="0" repeatCount="indefinite" accel="23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1.04167E-6 -2.59259E-6 L 0.10951 -1.16134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5807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10" presetClass="entr" presetSubtype="0" repeatCount="indefinite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accel="23000" fill="hold" grpId="0" nodeType="withEffect">
                                  <p:stCondLst>
                                    <p:cond delay="860"/>
                                  </p:stCondLst>
                                  <p:childTnLst>
                                    <p:animMotion origin="layout" path="M -1.04167E-6 -2.59259E-6 L 0.01498 -1.1875 " pathEditMode="relative" rAng="0" ptsTypes="AA">
                                      <p:cBhvr>
                                        <p:cTn id="2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" y="-59375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1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0" presetClass="path" presetSubtype="0" repeatCount="indefinite" accel="23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animMotion origin="layout" path="M 2.29167E-6 4.81481E-6 L -0.1513 -1.21389 " pathEditMode="relative" rAng="0" ptsTypes="AA">
                                      <p:cBhvr>
                                        <p:cTn id="2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-60694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0" presetClass="entr" presetSubtype="0" repeatCount="indefinite" fill="hold" grpId="1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3264 L 0.31237 0.78472 " pathEditMode="relative" rAng="0" ptsTypes="AA">
                                      <p:cBhvr>
                                        <p:cTn id="2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40856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7 L -0.1513 0.87939 " pathEditMode="relative" rAng="0" ptsTypes="AA">
                                      <p:cBhvr>
                                        <p:cTn id="23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44213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0" presetClass="path" presetSubtype="0" repeatCount="indefinite" accel="2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0486 L -0.08112 0.92523 " pathEditMode="relative" rAng="0" ptsTypes="AA">
                                      <p:cBhvr>
                                        <p:cTn id="23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9" y="46505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3 -0.00486 L -0.38008 0.75602 " pathEditMode="relative" rAng="0" ptsTypes="AA">
                                      <p:cBhvr>
                                        <p:cTn id="2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38032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10" presetClass="entr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0" presetClass="path" presetSubtype="0" repeatCount="indefinite" accel="2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-0.00486 L -0.33047 0.79699 " pathEditMode="relative" rAng="0" ptsTypes="AA">
                                      <p:cBhvr>
                                        <p:cTn id="24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23" y="40093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013 -0.00486 L -0.51719 0.6801 " pathEditMode="relative" rAng="0" ptsTypes="AA">
                                      <p:cBhvr>
                                        <p:cTn id="25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59" y="34236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10" presetClass="entr" presetSubtype="0" repeatCount="indefinite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0" presetClass="path" presetSubtype="0" repeatCount="indefinite" accel="23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013 -0.00486 L -0.01002 0.66851 " pathEditMode="relative" rAng="0" ptsTypes="AA">
                                      <p:cBhvr>
                                        <p:cTn id="2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33657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3 -0.00487 L 0.072 0.67245 " pathEditMode="relative" rAng="0" ptsTypes="AA">
                                      <p:cBhvr>
                                        <p:cTn id="26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7" y="3386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0" presetClass="entr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0" presetClass="path" presetSubtype="0" repeatCount="indefinite" accel="2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0486 L 0.08906 0.73426 " pathEditMode="relative" rAng="0" ptsTypes="AA">
                                      <p:cBhvr>
                                        <p:cTn id="26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36944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10" presetClass="entr" presetSubtype="0" repeatCount="indefinite" fill="hold" grpId="1" nodeType="withEffect">
                                  <p:stCondLst>
                                    <p:cond delay="99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accel="23000" fill="hold" grpId="0" nodeType="withEffect">
                                  <p:stCondLst>
                                    <p:cond delay="990"/>
                                  </p:stCondLst>
                                  <p:childTnLst>
                                    <p:animMotion origin="layout" path="M -0.00013 -0.00486 L 0.24779 0.59652 " pathEditMode="relative" rAng="0" ptsTypes="AA">
                                      <p:cBhvr>
                                        <p:cTn id="27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30069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1" nodeType="withEffect">
                                  <p:stCondLst>
                                    <p:cond delay="93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0" presetClass="path" presetSubtype="0" repeatCount="indefinite" accel="23000" fill="hold" grpId="0" nodeType="withEffect">
                                  <p:stCondLst>
                                    <p:cond delay="930"/>
                                  </p:stCondLst>
                                  <p:childTnLst>
                                    <p:animMotion origin="layout" path="M -0.00013 -0.00486 L 0.25013 0.4956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25023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6 L 0.29662 0.38935 " pathEditMode="relative" rAng="0" ptsTypes="AA">
                                      <p:cBhvr>
                                        <p:cTn id="28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19699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0.07018 -0.14745 L 0.31667 0.83958 " pathEditMode="relative" rAng="0" ptsTypes="AA">
                                      <p:cBhvr>
                                        <p:cTn id="28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36" y="49352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03502 0.89977 " pathEditMode="relative" rAng="0" ptsTypes="AA">
                                      <p:cBhvr>
                                        <p:cTn id="29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53727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0" presetClass="path" presetSubtype="0" repeatCount="indefinite" accel="23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animMotion origin="layout" path="M -0.10703 -0.22338 L -0.27539 0.83195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52755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10" presetClass="entr" presetSubtype="0" repeatCount="indefinite" fill="hold" grpId="1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accel="23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1.04167E-6 -2.59259E-6 L 0.03568 -1.21898 " pathEditMode="relative" rAng="0" ptsTypes="AA">
                                      <p:cBhvr>
                                        <p:cTn id="30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60949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0" presetClass="entr" presetSubtype="0" repeatCount="indefinite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0" presetClass="path" presetSubtype="0" repeatCount="indefinite" accel="23000" fill="hold" grpId="0" nodeType="withEffect">
                                  <p:stCondLst>
                                    <p:cond delay="1060"/>
                                  </p:stCondLst>
                                  <p:childTnLst>
                                    <p:animMotion origin="layout" path="M -1.04167E-6 -4.07407E-6 L -0.00338 -1.29907 " pathEditMode="relative" rAng="0" ptsTypes="AA">
                                      <p:cBhvr>
                                        <p:cTn id="30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10" presetClass="entr" presetSubtype="0" repeatCount="indefinite" fill="hold" grpId="1" nodeType="withEffect">
                                  <p:stCondLst>
                                    <p:cond delay="106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accel="23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1.11111E-6 L -0.44948 0.88935 " pathEditMode="relative" rAng="0" ptsTypes="AA">
                                      <p:cBhvr>
                                        <p:cTn id="31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74" y="44468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repeatCount="indefinite" accel="2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04167E-6 -3.7037E-6 L 0.14688 -0.87222 L 0.32813 -1.07777 " pathEditMode="relative" rAng="0" ptsTypes="AAA">
                                      <p:cBhvr>
                                        <p:cTn id="3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53889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0" presetClass="entr" presetSubtype="0" repeatCount="indefinite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1.11111E-6 L -0.00339 -1.29907 " pathEditMode="relative" rAng="0" ptsTypes="AA">
                                      <p:cBhvr>
                                        <p:cTn id="31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0" presetClass="path" presetSubtype="0" repeatCount="indefinite" accel="23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Motion origin="layout" path="M -2.5E-6 3.7037E-7 L -0.00338 -1.29907 " pathEditMode="relative" rAng="0" ptsTypes="AA">
                                      <p:cBhvr>
                                        <p:cTn id="3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10" presetClass="entr" presetSubtype="0" repeatCount="indefinite" fill="hold" grpId="1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0" presetClass="path" presetSubtype="0" repeatCount="indefinite" accel="2300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2.5E-6 3.7037E-7 L -0.00338 -1.29907 " pathEditMode="relative" rAng="0" ptsTypes="AA">
                                      <p:cBhvr>
                                        <p:cTn id="3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10" presetClass="entr" presetSubtype="0" repeatCount="indefinite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accel="2300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Motion origin="layout" path="M 3.75E-6 3.33333E-6 L -0.03828 -1.3125 " pathEditMode="relative" rAng="0" ptsTypes="AA">
                                      <p:cBhvr>
                                        <p:cTn id="3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-65625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0" presetClass="entr" presetSubtype="0" repeatCount="indefinite" fill="hold" grpId="1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1.11111E-6 L -0.2694 -1.25579 " pathEditMode="relative" rAng="0" ptsTypes="AA">
                                      <p:cBhvr>
                                        <p:cTn id="3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-62778"/>
                                    </p:animMotion>
                                  </p:childTnLst>
                                </p:cTn>
                              </p:par>
                              <p:par>
                                <p:cTn id="338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accel="23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animMotion origin="layout" path="M 3.75E-6 -1.11111E-6 L -0.33503 -1.20995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8" y="-6048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1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0" presetClass="path" presetSubtype="0" repeatCount="indefinite" accel="2300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animMotion origin="layout" path="M 3.75E-6 -3.33333E-6 L -0.43021 -1.1375 " pathEditMode="relative" rAng="0" ptsTypes="AA">
                                      <p:cBhvr>
                                        <p:cTn id="3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10" y="-56875"/>
                                    </p:animMotion>
                                  </p:childTnLst>
                                </p:cTn>
                              </p:par>
                              <p:par>
                                <p:cTn id="348" presetID="10" presetClass="entr" presetSubtype="0" repeatCount="indefinite" fill="hold" grpId="1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4.44444E-6 L -0.50469 -1.02338 " pathEditMode="relative" rAng="0" ptsTypes="AA">
                                      <p:cBhvr>
                                        <p:cTn id="35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34" y="-51181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0" presetClass="path" presetSubtype="0" repeatCount="indefinite" accel="2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75E-6 2.96296E-6 L -0.54766 -0.97199 " pathEditMode="relative" rAng="0" ptsTypes="AA">
                                      <p:cBhvr>
                                        <p:cTn id="35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3" y="-48611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10" presetClass="entr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0" presetClass="path" presetSubtype="0" repeatCount="indefinite" accel="2300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animMotion origin="layout" path="M 3.75E-6 7.40741E-7 L 0.20859 -1.29352 " pathEditMode="relative" rAng="0" ptsTypes="AA">
                                      <p:cBhvr>
                                        <p:cTn id="36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-64676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10" presetClass="entr" presetSubtype="0" repeatCount="indefinite" fill="hold" grpId="1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3.75E-6 -1.48148E-6 L 0.34075 -1.09514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-54769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accel="2300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animMotion origin="layout" path="M 3.75E-6 -3.7037E-6 L 0.12747 -1.35902 " pathEditMode="relative" rAng="0" ptsTypes="AA">
                                      <p:cBhvr>
                                        <p:cTn id="37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-67940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0" presetClass="entr" presetSubtype="0" repeatCount="indefinite" fill="hold" grpId="1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0" presetClass="path" presetSubtype="0" repeatCount="indefinite" accel="2300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animMotion origin="layout" path="M 4.375E-6 -4.44444E-6 L -0.00339 -1.29907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10" presetClass="entr" presetSubtype="0" repeatCount="indefinite" fill="hold" grpId="1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1.11111E-6 L -0.21914 -1.26644 " pathEditMode="relative" rAng="0" ptsTypes="AA">
                                      <p:cBhvr>
                                        <p:cTn id="38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64" y="-63310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3.75E-6 -1.11111E-6 L -0.16967 -1.31481 " pathEditMode="relative" rAng="0" ptsTypes="AA">
                                      <p:cBhvr>
                                        <p:cTn id="38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65741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3.75E-6 2.22222E-6 L -0.38724 -1.19259 " pathEditMode="relative" rAng="0" ptsTypes="AA">
                                      <p:cBhvr>
                                        <p:cTn id="39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-59630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0.07018 -0.14745 L 0.49844 0.52385 " pathEditMode="relative" rAng="0" ptsTypes="AA">
                                      <p:cBhvr>
                                        <p:cTn id="39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24" y="33565"/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71002 0.49652 " pathEditMode="relative" rAng="0" ptsTypes="AA">
                                      <p:cBhvr>
                                        <p:cTn id="40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53" y="33565"/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76393 0.38495 " pathEditMode="relative" rAng="0" ptsTypes="AA">
                                      <p:cBhvr>
                                        <p:cTn id="40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48" y="27986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accel="23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1.04167E-6 -4.81481E-6 L -0.55065 -0.73726 " pathEditMode="relative" rAng="0" ptsTypes="AA">
                                      <p:cBhvr>
                                        <p:cTn id="41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39" y="-36875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0" presetClass="entr" presetSubtype="0" repeatCount="indefinite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6 L 0.41146 0.7507 " pathEditMode="relative" rAng="0" ptsTypes="AA">
                                      <p:cBhvr>
                                        <p:cTn id="41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37778"/>
                                    </p:animMotion>
                                  </p:childTnLst>
                                </p:cTn>
                              </p:par>
                              <p:par>
                                <p:cTn id="418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9" presetClass="emph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2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9" presetClass="emp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51" grpId="0" animBg="1"/>
      <p:bldP spid="51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7" grpId="2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4" grpId="0" build="allAtOnce"/>
      <p:bldP spid="14" grpI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35820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项目管理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 &amp;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人员分工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448435"/>
            <a:ext cx="9364980" cy="522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开会讨论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 descr="需求理解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376680"/>
            <a:ext cx="10624820" cy="5418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13322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用例图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数据标注者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9" name="图片 8" descr="标注用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0" y="929640"/>
            <a:ext cx="8374380" cy="594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13322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用例图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数据维护者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 descr="维护用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9650" y="908685"/>
            <a:ext cx="9817100" cy="5864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邓景灏汇报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777367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black"/>
                </a:solidFill>
                <a:latin typeface="+mn-ea"/>
                <a:sym typeface="+mn-ea"/>
              </a:rPr>
              <a:t>1.</a:t>
            </a:r>
            <a:r>
              <a:rPr lang="zh-CN" altLang="en-US" b="1" dirty="0">
                <a:solidFill>
                  <a:prstClr val="black"/>
                </a:solidFill>
                <a:latin typeface="+mn-ea"/>
                <a:sym typeface="+mn-ea"/>
              </a:rPr>
              <a:t>开会的时候和组员们深入讨论了需求分析的一些细节问题</a:t>
            </a:r>
            <a:endParaRPr lang="en-US" altLang="zh-CN" b="1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2.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按照分配给我的任务，完成了 完善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1.2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中对用户 维护者的描述 这个任务</a:t>
            </a:r>
            <a:endParaRPr lang="zh-CN" altLang="en-US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完善对数据维护者的描述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465" y="3104515"/>
            <a:ext cx="9170670" cy="1706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盛久飞汇报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2711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完善对数据标注者的描述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6720" y="1324610"/>
            <a:ext cx="78219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1.</a:t>
            </a:r>
            <a:r>
              <a:rPr lang="zh-CN" altLang="en-US" b="1">
                <a:solidFill>
                  <a:srgbClr val="FF0000"/>
                </a:solidFill>
              </a:rPr>
              <a:t>角色权限：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 b="1"/>
              <a:t>	</a:t>
            </a:r>
            <a:r>
              <a:rPr lang="zh-CN" altLang="en-US" b="1"/>
              <a:t>导入数据：（评论信息，标签信息，没有下载数据权限）</a:t>
            </a:r>
            <a:endParaRPr lang="zh-CN" altLang="en-US" b="1"/>
          </a:p>
          <a:p>
            <a:r>
              <a:rPr lang="en-US" altLang="zh-CN" b="1"/>
              <a:t>	</a:t>
            </a:r>
            <a:r>
              <a:rPr lang="zh-CN" altLang="en-US" b="1"/>
              <a:t>导出数据：把标注后的数据信息导出，提供给数据维护者（调用）参考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en-US" altLang="zh-CN" b="1">
                <a:solidFill>
                  <a:srgbClr val="FF0000"/>
                </a:solidFill>
              </a:rPr>
              <a:t>2.</a:t>
            </a:r>
            <a:r>
              <a:rPr lang="zh-CN" altLang="en-US" b="1">
                <a:solidFill>
                  <a:srgbClr val="FF0000"/>
                </a:solidFill>
              </a:rPr>
              <a:t>角色义务：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 b="1"/>
              <a:t>	</a:t>
            </a:r>
            <a:r>
              <a:rPr lang="zh-CN" altLang="en-US" b="1"/>
              <a:t>数据标注：对相应股票的每个评论或一些评论做出自己的标注（选择标签，自定义标签）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en-US" altLang="zh-CN" b="1">
                <a:solidFill>
                  <a:srgbClr val="FF0000"/>
                </a:solidFill>
              </a:rPr>
              <a:t>3.</a:t>
            </a:r>
            <a:r>
              <a:rPr lang="zh-CN" altLang="en-US" b="1">
                <a:solidFill>
                  <a:srgbClr val="FF0000"/>
                </a:solidFill>
              </a:rPr>
              <a:t>角色收获：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 b="1"/>
              <a:t>	</a:t>
            </a:r>
            <a:r>
              <a:rPr lang="zh-CN" altLang="en-US" b="1"/>
              <a:t>股票信息：软件通过对标注后的数据进行统计分析，可以得到相应股民对该股票的态度，进而得到判断该股票是否值得入手。</a:t>
            </a:r>
            <a:endParaRPr lang="zh-CN" altLang="en-US" b="1"/>
          </a:p>
          <a:p>
            <a:endParaRPr lang="zh-CN" altLang="en-US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2195" y="5265420"/>
            <a:ext cx="494347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蒋瑞汇报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2828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学习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UML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图和用户用例分析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3" name="图片 12" descr="QQ截图202103312019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6505" y="1082040"/>
            <a:ext cx="4972050" cy="4860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蒋瑞汇报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2941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完善数据维护者的功能描述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2" name="图片 11" descr="QQ截图202103312013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59355" y="1520190"/>
            <a:ext cx="7089140" cy="434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616,&quot;width&quot;:14424}"/>
</p:tagLst>
</file>

<file path=ppt/tags/tag2.xml><?xml version="1.0" encoding="utf-8"?>
<p:tagLst xmlns:p="http://schemas.openxmlformats.org/presentationml/2006/main">
  <p:tag name="KSO_WM_UNIT_PLACING_PICTURE_USER_VIEWPORT" val="{&quot;height&quot;:5580,&quot;width&quot;:6915}"/>
</p:tagLst>
</file>

<file path=ppt/tags/tag3.xml><?xml version="1.0" encoding="utf-8"?>
<p:tagLst xmlns:p="http://schemas.openxmlformats.org/presentationml/2006/main">
  <p:tag name="KSO_WM_UNIT_PLACING_PICTURE_USER_VIEWPORT" val="{&quot;height&quot;:2505,&quot;width&quot;:8460}"/>
</p:tagLst>
</file>

<file path=ppt/tags/tag4.xml><?xml version="1.0" encoding="utf-8"?>
<p:tagLst xmlns:p="http://schemas.openxmlformats.org/presentationml/2006/main">
  <p:tag name="KSO_WM_UNIT_PLACING_PICTURE_USER_VIEWPORT" val="{&quot;height&quot;:8616,&quot;width&quot;:1442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951</Words>
  <Application>WPS 演示</Application>
  <PresentationFormat>宽屏</PresentationFormat>
  <Paragraphs>113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Arial Black</vt:lpstr>
      <vt:lpstr>Roboto Th</vt:lpstr>
      <vt:lpstr>Segoe Print</vt:lpstr>
      <vt:lpstr>汉仪家书简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 wei</dc:creator>
  <cp:lastModifiedBy>Liao</cp:lastModifiedBy>
  <cp:revision>123</cp:revision>
  <dcterms:created xsi:type="dcterms:W3CDTF">2015-05-16T08:40:00Z</dcterms:created>
  <dcterms:modified xsi:type="dcterms:W3CDTF">2021-03-31T18:06:13Z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287433A482D84225AB1E1EABB70596BB</vt:lpwstr>
  </property>
  <property fmtid="{D5CDD505-2E9C-101B-9397-08002B2CF9AE}" pid="3" name="KSOProductBuildVer">
    <vt:lpwstr>2052-11.1.0.10356</vt:lpwstr>
  </property>
</Properties>
</file>